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8229600" cx="14630400"/>
  <p:notesSz cx="8229600" cy="14630400"/>
  <p:embeddedFontLst>
    <p:embeddedFont>
      <p:font typeface="Inter"/>
      <p:regular r:id="rId16"/>
      <p:bold r:id="rId17"/>
      <p:italic r:id="rId18"/>
      <p:boldItalic r:id="rId19"/>
    </p:embeddedFont>
    <p:embeddedFont>
      <p:font typeface="Roboto Mon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04E1EE-40B1-4682-9B3C-D5CBE86F46C8}">
  <a:tblStyle styleId="{2604E1EE-40B1-4682-9B3C-D5CBE86F46C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22" Type="http://schemas.openxmlformats.org/officeDocument/2006/relationships/font" Target="fonts/RobotoMono-italic.fntdata"/><Relationship Id="rId10" Type="http://schemas.openxmlformats.org/officeDocument/2006/relationships/slide" Target="slides/slide5.xml"/><Relationship Id="rId21" Type="http://schemas.openxmlformats.org/officeDocument/2006/relationships/font" Target="fonts/RobotoMon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Inter-boldItalic.fntdata"/><Relationship Id="rId6" Type="http://schemas.openxmlformats.org/officeDocument/2006/relationships/slide" Target="slides/slide1.xml"/><Relationship Id="rId18" Type="http://schemas.openxmlformats.org/officeDocument/2006/relationships/font" Target="fonts/Int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Pipeline de Dados e Análise com SQL no BigQuery</a:t>
            </a:r>
            <a:endParaRPr b="0" i="0" sz="445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/>
          <p:nvPr/>
        </p:nvSpPr>
        <p:spPr>
          <a:xfrm>
            <a:off x="576625" y="899150"/>
            <a:ext cx="77409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Inter"/>
              <a:buNone/>
            </a:pPr>
            <a:r>
              <a:rPr b="1" lang="en-US" sz="4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Mini Projeto</a:t>
            </a:r>
            <a:endParaRPr b="0" i="0" sz="4100" u="none" cap="none" strike="noStrike">
              <a:solidFill>
                <a:srgbClr val="FFFFFF"/>
              </a:solidFill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533400" y="1676400"/>
            <a:ext cx="3159300" cy="2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1. Contexto e Cenário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"Livraria DevSaber", uma loja online, registrou suas primeiras vendas e precisa da sua ajuda para estruturar e analisar esses dados. Sua missão é criar um pequeno data warehouse no Google BigQuery para permitir que a empresa responda a perguntas de negócio importantes sobre seus clientes e produtos.</a:t>
            </a:r>
            <a:endParaRPr sz="1100">
              <a:solidFill>
                <a:srgbClr val="FFFFFF"/>
              </a:solidFill>
            </a:endParaRPr>
          </a:p>
        </p:txBody>
      </p:sp>
      <p:graphicFrame>
        <p:nvGraphicFramePr>
          <p:cNvPr id="194" name="Google Shape;194;p22"/>
          <p:cNvGraphicFramePr/>
          <p:nvPr/>
        </p:nvGraphicFramePr>
        <p:xfrm>
          <a:off x="228600" y="47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{2604E1EE-40B1-4682-9B3C-D5CBE86F46C8}</a:tableStyleId>
              </a:tblPr>
              <a:tblGrid>
                <a:gridCol w="581025"/>
                <a:gridCol w="838200"/>
                <a:gridCol w="1266825"/>
                <a:gridCol w="895350"/>
                <a:gridCol w="1371600"/>
                <a:gridCol w="1123950"/>
                <a:gridCol w="904875"/>
                <a:gridCol w="733425"/>
                <a:gridCol w="6858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id_venda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nome_cliente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email_cliente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estado_cliente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nome_produto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categoria_produto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preco_produto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data_venda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quantidade</a:t>
                      </a:r>
                      <a:endParaRPr b="1"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Ana Silva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ana.s@email.com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SP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Fundamentos de SQL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Dados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60.00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2024-01-15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Bruno Costa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b.costa@email.com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RJ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Duna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Ficção Científica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80.50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2024-01-18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Carla Dias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carla.d@email.com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SP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Python para Dados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Programação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75.00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2024-02-02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Ana Silva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ana.s@email.com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SP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Duna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Ficção Científica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80.50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2024-02-10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Daniel Souza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daniel.s@email.com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MG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Fundamentos de SQL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Dados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60.00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2024-02-20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Bruno Costa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b.costa@email.com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RJ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O Guia do Mochileiro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Ficção Científica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42.00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2024-03-05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0C1D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DBF1"/>
                    </a:solidFill>
                  </a:tcPr>
                </a:tc>
              </a:tr>
            </a:tbl>
          </a:graphicData>
        </a:graphic>
      </p:graphicFrame>
      <p:sp>
        <p:nvSpPr>
          <p:cNvPr id="195" name="Google Shape;195;p22"/>
          <p:cNvSpPr txBox="1"/>
          <p:nvPr/>
        </p:nvSpPr>
        <p:spPr>
          <a:xfrm>
            <a:off x="4495800" y="1676400"/>
            <a:ext cx="4207500" cy="29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2. Missão do Projeto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Você deve criar um conjunto de scripts SQL para: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b="1" lang="en-US" sz="1100">
                <a:solidFill>
                  <a:srgbClr val="FFFFFF"/>
                </a:solidFill>
              </a:rPr>
              <a:t>Definir o Schema</a:t>
            </a:r>
            <a:r>
              <a:rPr lang="en-US" sz="1100">
                <a:solidFill>
                  <a:srgbClr val="FFFFFF"/>
                </a:solidFill>
              </a:rPr>
              <a:t>: Criar as tabelas </a:t>
            </a:r>
            <a:r>
              <a:rPr lang="en-US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Clientes</a:t>
            </a:r>
            <a:r>
              <a:rPr lang="en-US" sz="1100">
                <a:solidFill>
                  <a:srgbClr val="FFFFFF"/>
                </a:solidFill>
              </a:rPr>
              <a:t>, </a:t>
            </a:r>
            <a:r>
              <a:rPr lang="en-US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Produtos</a:t>
            </a:r>
            <a:r>
              <a:rPr lang="en-US" sz="1100">
                <a:solidFill>
                  <a:srgbClr val="FFFFFF"/>
                </a:solidFill>
              </a:rPr>
              <a:t> e </a:t>
            </a:r>
            <a:r>
              <a:rPr lang="en-US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Vendas</a:t>
            </a:r>
            <a:r>
              <a:rPr lang="en-US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b="1" lang="en-US" sz="1100">
                <a:solidFill>
                  <a:srgbClr val="FFFFFF"/>
                </a:solidFill>
              </a:rPr>
              <a:t>Ingerir os Dados</a:t>
            </a:r>
            <a:r>
              <a:rPr lang="en-US" sz="1100">
                <a:solidFill>
                  <a:srgbClr val="FFFFFF"/>
                </a:solidFill>
              </a:rPr>
              <a:t>: Inserir os dados brutos fornecidos nas tabelas.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b="1" lang="en-US" sz="1100">
                <a:solidFill>
                  <a:srgbClr val="FFFFFF"/>
                </a:solidFill>
              </a:rPr>
              <a:t>Analisar os Dados</a:t>
            </a:r>
            <a:r>
              <a:rPr lang="en-US" sz="1100">
                <a:solidFill>
                  <a:srgbClr val="FFFFFF"/>
                </a:solidFill>
              </a:rPr>
              <a:t>: Escrever consultas SQL para responder a perguntas de negócio.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b="1" lang="en-US" sz="1100">
                <a:solidFill>
                  <a:srgbClr val="FFFFFF"/>
                </a:solidFill>
              </a:rPr>
              <a:t>Criar uma View</a:t>
            </a:r>
            <a:r>
              <a:rPr lang="en-US" sz="1100">
                <a:solidFill>
                  <a:srgbClr val="FFFFFF"/>
                </a:solidFill>
              </a:rPr>
              <a:t>: Construir uma </a:t>
            </a:r>
            <a:r>
              <a:rPr lang="en-US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en-US" sz="1100">
                <a:solidFill>
                  <a:srgbClr val="FFFFFF"/>
                </a:solidFill>
              </a:rPr>
              <a:t> para simplificar análises futuras.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793800" y="2301950"/>
            <a:ext cx="13162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Criando Tabelas: Estrutura e Tipos no BigQuery</a:t>
            </a:r>
            <a:endParaRPr b="0" i="0" sz="4450" u="none" cap="none" strike="noStrike">
              <a:solidFill>
                <a:srgbClr val="FFFFFF"/>
              </a:solidFill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793803" y="3577700"/>
            <a:ext cx="4653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 OR REPLACE TABLE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Evita erros ao recriar tabelas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Usa padrão projeto.dataset.tabela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Tipos de Dados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STRING para texto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INT64 para inteiros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NUMERIC para decimais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DATE, DATETIME, TIMESTAMP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793790" y="138553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Paradigma Sem Chaves: Relacionamentos Lógicos</a:t>
            </a:r>
            <a:endParaRPr b="0" i="0" sz="4450" u="none" cap="none" strike="noStrike"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93790" y="314325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1530899" y="3221125"/>
            <a:ext cx="4727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Sem PRIMARY/FOREIGN KEY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530906" y="3711535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BigQuery não impõe restrições de chave.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93790" y="452806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1530906" y="46059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Motivo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530906" y="509635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Evita gargalos de performance em grandes volumes.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93790" y="591288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530906" y="59907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Implicação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530906" y="6481167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Relacionamentos são garantidos via JOIN na consulta.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6280190" y="220253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Ingestão de Dados: INSERT e Alternativas</a:t>
            </a:r>
            <a:endParaRPr b="0" i="0" sz="4450" u="none" cap="none" strike="noStrike">
              <a:solidFill>
                <a:srgbClr val="FFFFFF"/>
              </a:solidFill>
            </a:endParaRPr>
          </a:p>
        </p:txBody>
      </p:sp>
      <p:pic>
        <p:nvPicPr>
          <p:cNvPr descr="preencoded.png" id="85" name="Google Shape;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96025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6280190" y="4810720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INSERT INTO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280190" y="5301139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Ideal para poucos registros.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pic>
        <p:nvPicPr>
          <p:cNvPr descr="preencoded.png" id="88" name="Google Shape;8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493" y="396025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8893493" y="4810720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Batch Load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8893493" y="5301139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Upload de arquivos do Cloud Storage.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pic>
        <p:nvPicPr>
          <p:cNvPr descr="preencoded.png" id="91" name="Google Shape;9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06795" y="396025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11506795" y="4810720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Streaming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1506795" y="5301139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Dados em tempo real via API.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793790" y="126027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Consultas SQL: JOIN, GROUP BY e Eficiência</a:t>
            </a:r>
            <a:endParaRPr b="0" i="0" sz="4450" u="none" cap="none" strike="noStrike">
              <a:solidFill>
                <a:srgbClr val="FFFFFF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793790" y="3017996"/>
            <a:ext cx="3664744" cy="2402324"/>
          </a:xfrm>
          <a:prstGeom prst="roundRect">
            <a:avLst>
              <a:gd fmla="val 396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1028224" y="3252430"/>
            <a:ext cx="319587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Compatibilidade ANSI SQL</a:t>
            </a:r>
            <a:endParaRPr b="0" i="0" sz="2200" u="none" cap="none" strike="noStrike"/>
          </a:p>
        </p:txBody>
      </p:sp>
      <p:sp>
        <p:nvSpPr>
          <p:cNvPr id="103" name="Google Shape;103;p17"/>
          <p:cNvSpPr/>
          <p:nvPr/>
        </p:nvSpPr>
        <p:spPr>
          <a:xfrm>
            <a:off x="1028224" y="4097179"/>
            <a:ext cx="319587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SELECT, JOIN, WHERE, GROUP BY funcionam como esperado.</a:t>
            </a:r>
            <a:endParaRPr b="0" i="0" sz="1750" u="none" cap="none" strike="noStrike"/>
          </a:p>
        </p:txBody>
      </p:sp>
      <p:sp>
        <p:nvSpPr>
          <p:cNvPr id="104" name="Google Shape;104;p17"/>
          <p:cNvSpPr/>
          <p:nvPr/>
        </p:nvSpPr>
        <p:spPr>
          <a:xfrm>
            <a:off x="4685348" y="3017996"/>
            <a:ext cx="3664863" cy="2402324"/>
          </a:xfrm>
          <a:prstGeom prst="roundRect">
            <a:avLst>
              <a:gd fmla="val 396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4919782" y="325243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Modelo de Custo</a:t>
            </a:r>
            <a:endParaRPr b="0" i="0" sz="2200" u="none" cap="none" strike="noStrike"/>
          </a:p>
        </p:txBody>
      </p:sp>
      <p:sp>
        <p:nvSpPr>
          <p:cNvPr id="106" name="Google Shape;106;p17"/>
          <p:cNvSpPr/>
          <p:nvPr/>
        </p:nvSpPr>
        <p:spPr>
          <a:xfrm>
            <a:off x="4919782" y="3742849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Cobrança baseada em dados processados, não tempo.</a:t>
            </a:r>
            <a:endParaRPr b="0" i="0" sz="1750" u="none" cap="none" strike="noStrike"/>
          </a:p>
        </p:txBody>
      </p:sp>
      <p:sp>
        <p:nvSpPr>
          <p:cNvPr id="107" name="Google Shape;107;p17"/>
          <p:cNvSpPr/>
          <p:nvPr/>
        </p:nvSpPr>
        <p:spPr>
          <a:xfrm>
            <a:off x="793790" y="5647134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1028224" y="58815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Otimização</a:t>
            </a:r>
            <a:endParaRPr b="0" i="0" sz="2200" u="none" cap="none" strike="noStrike"/>
          </a:p>
        </p:txBody>
      </p:sp>
      <p:sp>
        <p:nvSpPr>
          <p:cNvPr id="109" name="Google Shape;109;p17"/>
          <p:cNvSpPr/>
          <p:nvPr/>
        </p:nvSpPr>
        <p:spPr>
          <a:xfrm>
            <a:off x="1028224" y="6371987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Evite SELECT *. Filtre cedo.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793802" y="923675"/>
            <a:ext cx="1039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Particionamento e Clusterização</a:t>
            </a:r>
            <a:endParaRPr b="0" i="0" sz="4450" u="none" cap="none" strike="noStrike">
              <a:solidFill>
                <a:srgbClr val="FFFFFF"/>
              </a:solidFill>
            </a:endParaRPr>
          </a:p>
        </p:txBody>
      </p:sp>
      <p:pic>
        <p:nvPicPr>
          <p:cNvPr descr="preencoded.png"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2330" y="3393043"/>
            <a:ext cx="7825621" cy="7825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4582239" y="5599271"/>
            <a:ext cx="382667" cy="4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3000" u="none" cap="none" strike="noStrike"/>
          </a:p>
        </p:txBody>
      </p:sp>
      <p:pic>
        <p:nvPicPr>
          <p:cNvPr descr="preencoded.png" id="118" name="Google Shape;1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330" y="3393043"/>
            <a:ext cx="7825621" cy="7825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7123748" y="4131945"/>
            <a:ext cx="382667" cy="4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3000" u="none" cap="none" strike="noStrike"/>
          </a:p>
        </p:txBody>
      </p:sp>
      <p:pic>
        <p:nvPicPr>
          <p:cNvPr descr="preencoded.png" id="120" name="Google Shape;12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2330" y="3393043"/>
            <a:ext cx="7825621" cy="782562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9665137" y="5599271"/>
            <a:ext cx="382667" cy="478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3000" u="none" cap="none" strike="noStrike"/>
          </a:p>
        </p:txBody>
      </p:sp>
      <p:sp>
        <p:nvSpPr>
          <p:cNvPr id="122" name="Google Shape;122;p18"/>
          <p:cNvSpPr/>
          <p:nvPr/>
        </p:nvSpPr>
        <p:spPr>
          <a:xfrm>
            <a:off x="1436489" y="28969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Particionamento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793790" y="3387328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Divide tabelas por data para consultas rápidas.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5897523" y="20860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Clusterização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5305068" y="2576513"/>
            <a:ext cx="402014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Ordena dados por colunas específicas.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0358438" y="325981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Benefícios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9973508" y="3750231"/>
            <a:ext cx="360521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Economia de custo e performance.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793790" y="138553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Views: Automação e Reuso de Consultas</a:t>
            </a:r>
            <a:endParaRPr b="0" i="0" sz="4450" u="none" cap="none" strike="noStrike">
              <a:solidFill>
                <a:srgbClr val="FFFFFF"/>
              </a:solidFill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1048941" y="3143250"/>
            <a:ext cx="30480" cy="370082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1273612" y="3383161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793790" y="314325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878860" y="318575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650" u="none" cap="none" strike="noStrike"/>
          </a:p>
        </p:txBody>
      </p:sp>
      <p:sp>
        <p:nvSpPr>
          <p:cNvPr id="139" name="Google Shape;139;p19"/>
          <p:cNvSpPr/>
          <p:nvPr/>
        </p:nvSpPr>
        <p:spPr>
          <a:xfrm>
            <a:off x="2182998" y="3221125"/>
            <a:ext cx="4178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CREATE OR REPLACE VIEW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183011" y="3711535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Cria views lógicas no dataset.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1273612" y="4767977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793790" y="452806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878860" y="457057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650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2183011" y="46059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Execução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2183011" y="5096351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Consulta executa SQL subjacente sempre.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1273612" y="6152793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793790" y="591288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878860" y="5955387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65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2183011" y="59907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Benefício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2183011" y="6481167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Reuso e abstração da lógica complexa.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Mini Projeto: Cenário da Livraria DevSaber</a:t>
            </a:r>
            <a:endParaRPr b="0" i="0" sz="4450" u="none" cap="none" strike="noStrike">
              <a:solidFill>
                <a:srgbClr val="FFFFFF"/>
              </a:solidFill>
            </a:endParaRPr>
          </a:p>
        </p:txBody>
      </p:sp>
      <p:pic>
        <p:nvPicPr>
          <p:cNvPr descr="preencoded.png" id="158" name="Google Shape;15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95227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7641074" y="31790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Contexto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7641074" y="3669506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Loja online com vendas registradas.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pic>
        <p:nvPicPr>
          <p:cNvPr descr="preencoded.png" id="161" name="Google Shape;16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431315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7641074" y="45399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Missão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7641074" y="5030391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Criar data warehouse no BigQuery.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  <p:pic>
        <p:nvPicPr>
          <p:cNvPr descr="preencoded.png" id="164" name="Google Shape;16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67404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7641074" y="59008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Objetivo</a:t>
            </a:r>
            <a:endParaRPr b="0" i="0" sz="2200" u="none" cap="none" strike="noStrike">
              <a:solidFill>
                <a:srgbClr val="FFFFFF"/>
              </a:solidFill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7641074" y="6391275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Responder perguntas de negócio com SQL.</a:t>
            </a:r>
            <a:endParaRPr b="0" i="0" sz="175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729025" y="899150"/>
            <a:ext cx="77409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Inter"/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Etapas do Projeto: Scripts SQL</a:t>
            </a:r>
            <a:endParaRPr b="0" i="0" sz="4100" u="none" cap="none" strike="noStrike">
              <a:solidFill>
                <a:srgbClr val="FFFFFF"/>
              </a:solidFill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729020" y="1862495"/>
            <a:ext cx="208240" cy="1249799"/>
          </a:xfrm>
          <a:prstGeom prst="roundRect">
            <a:avLst>
              <a:gd fmla="val 4201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1145500" y="2070735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Definir Schema</a:t>
            </a:r>
            <a:endParaRPr b="0" i="0" sz="2050" u="none" cap="none" strike="noStrike">
              <a:solidFill>
                <a:srgbClr val="FFFFFF"/>
              </a:solidFill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1145500" y="2521029"/>
            <a:ext cx="726948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Criar tabelas Clientes, Produtos, Vendas.</a:t>
            </a:r>
            <a:endParaRPr b="0" i="0" sz="1600" u="none" cap="none" strike="noStrike">
              <a:solidFill>
                <a:srgbClr val="FFFFFF"/>
              </a:solidFill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1041440" y="3268504"/>
            <a:ext cx="208240" cy="1249799"/>
          </a:xfrm>
          <a:prstGeom prst="roundRect">
            <a:avLst>
              <a:gd fmla="val 4201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1457920" y="3476744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Ingerir Dados</a:t>
            </a:r>
            <a:endParaRPr b="0" i="0" sz="2050" u="none" cap="none" strike="noStrike">
              <a:solidFill>
                <a:srgbClr val="FFFFFF"/>
              </a:solidFill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1457920" y="3927038"/>
            <a:ext cx="695706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Inserir dados brutos fornecidos.</a:t>
            </a:r>
            <a:endParaRPr b="0" i="0" sz="1600" u="none" cap="none" strike="noStrike">
              <a:solidFill>
                <a:srgbClr val="FFFFFF"/>
              </a:solidFill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1353860" y="4674513"/>
            <a:ext cx="208240" cy="1249799"/>
          </a:xfrm>
          <a:prstGeom prst="roundRect">
            <a:avLst>
              <a:gd fmla="val 4201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1770340" y="4882753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Analisar Dados</a:t>
            </a:r>
            <a:endParaRPr b="0" i="0" sz="2050" u="none" cap="none" strike="noStrike">
              <a:solidFill>
                <a:srgbClr val="FFFFFF"/>
              </a:solidFill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770340" y="5333048"/>
            <a:ext cx="664464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Consultas SQL para perguntas de negócio.</a:t>
            </a:r>
            <a:endParaRPr b="0" i="0" sz="1600" u="none" cap="none" strike="noStrike">
              <a:solidFill>
                <a:srgbClr val="FFFFFF"/>
              </a:solidFill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1666399" y="6080522"/>
            <a:ext cx="208240" cy="1249799"/>
          </a:xfrm>
          <a:prstGeom prst="roundRect">
            <a:avLst>
              <a:gd fmla="val 4201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2082879" y="6288762"/>
            <a:ext cx="2603778" cy="325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Criar View</a:t>
            </a:r>
            <a:endParaRPr b="0" i="0" sz="2050" u="none" cap="none" strike="noStrike">
              <a:solidFill>
                <a:srgbClr val="FFFFFF"/>
              </a:solidFill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2082879" y="6739057"/>
            <a:ext cx="6332101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Simplificar análises futuras.</a:t>
            </a:r>
            <a:endParaRPr b="0" i="0" sz="160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